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sldIdLst>
    <p:sldId id="280" r:id="rId2"/>
    <p:sldId id="262" r:id="rId3"/>
    <p:sldId id="281" r:id="rId4"/>
    <p:sldId id="263" r:id="rId5"/>
    <p:sldId id="282" r:id="rId6"/>
    <p:sldId id="276" r:id="rId7"/>
    <p:sldId id="277" r:id="rId8"/>
    <p:sldId id="278" r:id="rId9"/>
    <p:sldId id="283" r:id="rId10"/>
    <p:sldId id="267" r:id="rId11"/>
    <p:sldId id="269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65" r:id="rId20"/>
    <p:sldId id="266" r:id="rId2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05" autoAdjust="0"/>
    <p:restoredTop sz="94662" autoAdjust="0"/>
  </p:normalViewPr>
  <p:slideViewPr>
    <p:cSldViewPr snapToGrid="0" snapToObjects="1">
      <p:cViewPr>
        <p:scale>
          <a:sx n="39" d="100"/>
          <a:sy n="39" d="100"/>
        </p:scale>
        <p:origin x="-2286" y="-7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A98AF03-7270-45C2-A683-C5E353EF01A5}" type="datetime4">
              <a:rPr lang="en-US" smtClean="0"/>
              <a:pPr/>
              <a:t>May 9, 2018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6200"/>
            <a:ext cx="9144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9350"/>
            <a:ext cx="91440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8"/>
          <p:cNvGrpSpPr>
            <a:grpSpLocks/>
          </p:cNvGrpSpPr>
          <p:nvPr userDrawn="1"/>
        </p:nvGrpSpPr>
        <p:grpSpPr bwMode="auto">
          <a:xfrm>
            <a:off x="0" y="0"/>
            <a:ext cx="9144000" cy="717550"/>
            <a:chOff x="0" y="0"/>
            <a:chExt cx="9144000" cy="718115"/>
          </a:xfrm>
        </p:grpSpPr>
        <p:pic>
          <p:nvPicPr>
            <p:cNvPr id="16" name="Picture 9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718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260350" y="160464"/>
              <a:ext cx="1608138" cy="368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800" smtClean="0">
                  <a:solidFill>
                    <a:schemeClr val="bg1"/>
                  </a:solidFill>
                </a:rPr>
                <a:t>RocHackHealth</a:t>
              </a:r>
            </a:p>
          </p:txBody>
        </p:sp>
      </p:grpSp>
      <p:sp>
        <p:nvSpPr>
          <p:cNvPr id="20" name="Subtitle 2"/>
          <p:cNvSpPr txBox="1">
            <a:spLocks/>
          </p:cNvSpPr>
          <p:nvPr userDrawn="1"/>
        </p:nvSpPr>
        <p:spPr bwMode="auto">
          <a:xfrm>
            <a:off x="4870450" y="195263"/>
            <a:ext cx="4194175" cy="511175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>
            <a:normAutofit fontScale="55000" lnSpcReduction="20000"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solidFill>
                  <a:schemeClr val="bg1"/>
                </a:solidFill>
                <a:ea typeface="+mn-ea"/>
                <a:cs typeface="+mn-cs"/>
              </a:rPr>
              <a:t>Provider Community Identification</a:t>
            </a:r>
            <a:endParaRPr lang="en-US" dirty="0">
              <a:solidFill>
                <a:schemeClr val="bg1"/>
              </a:solidFill>
              <a:ea typeface="+mn-ea"/>
              <a:cs typeface="+mn-c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9C6205-553C-45B9-B85A-6B1C02A035B6}" type="datetimeFigureOut">
              <a:rPr lang="en-US" altLang="en-US" smtClean="0"/>
              <a:pPr/>
              <a:t>5/9/2018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470E8C2-E414-4716-94A8-0F9F9791A54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43AD1F-A835-4272-A9DB-05F58A533FF9}" type="datetimeFigureOut">
              <a:rPr lang="en-US" altLang="en-US" smtClean="0"/>
              <a:pPr/>
              <a:t>5/9/2018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9DA773D-828D-448C-ABE0-9085F132236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A93482-8E69-40F7-BCAD-5662A6CADB27}" type="datetime4">
              <a:rPr lang="en-US" smtClean="0"/>
              <a:pPr/>
              <a:t>May 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E846921-169E-47B7-B2AD-1619598FD682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73FAFC-6F2F-4FA6-976F-282E63F31CB3}" type="datetimeFigureOut">
              <a:rPr lang="en-US" altLang="en-US" smtClean="0"/>
              <a:pPr/>
              <a:t>5/9/2018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55488C2-C384-4ABB-BA4A-842537152D84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C26727-FA3C-4155-8CAD-B82095BE7753}" type="datetimeFigureOut">
              <a:rPr lang="en-US" altLang="en-US" smtClean="0"/>
              <a:pPr/>
              <a:t>5/9/2018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70300C-2CFB-4422-B766-41C851B7333C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52BDDB-D569-46CC-891D-C632C7668ADA}" type="datetimeFigureOut">
              <a:rPr lang="en-US" altLang="en-US" smtClean="0"/>
              <a:pPr/>
              <a:t>5/9/2018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74B5785-F2E7-4AD0-A8B8-4F8958FA325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4F7392-EE7D-4297-9299-2033F627E424}" type="datetimeFigureOut">
              <a:rPr lang="en-US" altLang="en-US" smtClean="0"/>
              <a:pPr/>
              <a:t>5/9/2018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22275A2-7781-4719-9D6B-85E37C86B2BF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2E088C-80A7-4F24-AD89-BEA5A90C1C8B}" type="datetimeFigureOut">
              <a:rPr lang="en-US" altLang="en-US" smtClean="0"/>
              <a:pPr/>
              <a:t>5/9/2018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F26A236-9A53-43F3-860D-756B569F4FF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4F0AB053-41FB-4B9B-8B3F-B994B96B920D}" type="datetimeFigureOut">
              <a:rPr lang="en-US" altLang="en-US" smtClean="0"/>
              <a:pPr/>
              <a:t>5/9/2018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2E4183-D00F-4055-873D-33776767850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17851C4-C7B6-4A25-8E8B-21831F8D6608}" type="datetimeFigureOut">
              <a:rPr lang="en-US" altLang="en-US" smtClean="0"/>
              <a:pPr/>
              <a:t>5/9/2018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C4B375C-C43C-4EBA-B54B-3EDD6F3D7A17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1C36D8A-CA4B-4E43-9254-A88AC6A1A854}" type="datetimeFigureOut">
              <a:rPr lang="en-US" altLang="en-US" smtClean="0"/>
              <a:pPr/>
              <a:t>5/9/2018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E0FB8D30-0871-4FE6-A8D4-B35695F9F16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ransition>
    <p:cut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4.png"/><Relationship Id="rId5" Type="http://schemas.openxmlformats.org/officeDocument/2006/relationships/hyperlink" Target="http://localhost:8888/notebooks/Desktop/670/15_Capstone%20Project/rodriguez_m_hw_final_project.ipynb#The-most-popular-words-are-related-to-sharing-video's,-SoundCloud,-watching--YouTube,-ITunes,-Apple,-Facebook,-and-Michael-Jackson-songs" TargetMode="External"/><Relationship Id="rId4" Type="http://schemas.openxmlformats.org/officeDocument/2006/relationships/hyperlink" Target="http://localhost:8888/notebooks/Desktop/670/15_Capstone%20Project/rodriguez_m_hw_final_project.ipynb#Soundcloud-appears-to-be-the-most-talked-about-over-the-other-four-distributer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633784" cy="4525963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US" sz="4800" b="1" dirty="0" smtClean="0"/>
              <a:t>Analytics for the Digital</a:t>
            </a:r>
          </a:p>
          <a:p>
            <a:pPr marL="109728" indent="0" algn="ctr">
              <a:buNone/>
            </a:pPr>
            <a:r>
              <a:rPr lang="en-US" sz="4800" b="1" dirty="0" smtClean="0"/>
              <a:t>Music  </a:t>
            </a:r>
            <a:r>
              <a:rPr lang="en-US" sz="4800" b="1" dirty="0"/>
              <a:t>Market </a:t>
            </a:r>
            <a:r>
              <a:rPr lang="en-US" sz="4800" b="1" dirty="0" smtClean="0"/>
              <a:t> </a:t>
            </a:r>
          </a:p>
          <a:p>
            <a:endParaRPr lang="en-US" sz="4800" b="1" dirty="0"/>
          </a:p>
          <a:p>
            <a:pPr algn="ctr"/>
            <a:r>
              <a:rPr lang="en-US" sz="2000" b="1" dirty="0" smtClean="0"/>
              <a:t>Final </a:t>
            </a:r>
            <a:r>
              <a:rPr lang="en-US" sz="2000" b="1" dirty="0"/>
              <a:t>Project MIS 670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US" b="1" dirty="0"/>
              <a:t>presented by </a:t>
            </a:r>
          </a:p>
          <a:p>
            <a:pPr marL="109728" indent="0" algn="ctr">
              <a:buNone/>
            </a:pPr>
            <a:r>
              <a:rPr lang="en-US" b="1" dirty="0"/>
              <a:t>Miriam Rodriguez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4829"/>
      </p:ext>
    </p:extLst>
  </p:cSld>
  <p:clrMapOvr>
    <a:masterClrMapping/>
  </p:clrMapOvr>
  <p:transition advTm="1948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046" y="1027664"/>
            <a:ext cx="6979764" cy="480496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Conducted word frequency analysis to  determine how many times any of the distro sites were referenced.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45" y="325382"/>
            <a:ext cx="7302115" cy="70228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Methods and Results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9" y="2125363"/>
            <a:ext cx="8292025" cy="452257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13839"/>
      </p:ext>
    </p:extLst>
  </p:cSld>
  <p:clrMapOvr>
    <a:masterClrMapping/>
  </p:clrMapOvr>
  <p:transition advTm="2900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6" y="1027664"/>
            <a:ext cx="7995910" cy="4979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4658" y="473663"/>
            <a:ext cx="6511283" cy="554001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Methods and Results- bigrams</a:t>
            </a:r>
            <a:endParaRPr lang="en-US" sz="32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34105"/>
      </p:ext>
    </p:extLst>
  </p:cSld>
  <p:clrMapOvr>
    <a:masterClrMapping/>
  </p:clrMapOvr>
  <p:transition advTm="50848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927654"/>
            <a:ext cx="6777317" cy="390497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Soundcloud appears to be the most talked about over the other four distributers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¶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When looking at bigrams for comments, </a:t>
            </a:r>
            <a:r>
              <a:rPr lang="en-US" dirty="0">
                <a:solidFill>
                  <a:schemeClr val="tx1"/>
                </a:solidFill>
              </a:rPr>
              <a:t>The most popular words are related to sharing video's, SoundCloud, watching YouTube, ITunes, Apple, Facebook, and Michael Jackson songs</a:t>
            </a:r>
            <a:r>
              <a:rPr lang="en-US" dirty="0" smtClean="0">
                <a:solidFill>
                  <a:schemeClr val="tx1"/>
                </a:solidFill>
                <a:hlinkClick r:id="rId5"/>
              </a:rPr>
              <a:t>¶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Sharing and watching media online is very popular with Soundcloud a popular source,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399523"/>
            <a:ext cx="7024744" cy="72699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Methods and Results (continued)</a:t>
            </a:r>
            <a:endParaRPr lang="en-US" sz="32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17718"/>
      </p:ext>
    </p:extLst>
  </p:cSld>
  <p:clrMapOvr>
    <a:masterClrMapping/>
  </p:clrMapOvr>
  <p:transition advTm="35562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878228"/>
            <a:ext cx="6777317" cy="3954402"/>
          </a:xfrm>
        </p:spPr>
        <p:txBody>
          <a:bodyPr/>
          <a:lstStyle/>
          <a:p>
            <a:endParaRPr lang="en-US" i="1" dirty="0" smtClean="0"/>
          </a:p>
          <a:p>
            <a:r>
              <a:rPr lang="en-US" dirty="0" smtClean="0"/>
              <a:t>The </a:t>
            </a:r>
            <a:r>
              <a:rPr lang="en-US" dirty="0"/>
              <a:t>file, "Reverbnation.gdf" was generated from Netvizz with a crawl depth of 1 for “Page Like Network”. This file was imported into Gephi for </a:t>
            </a:r>
            <a:r>
              <a:rPr lang="en-US" dirty="0" smtClean="0"/>
              <a:t>analysis and visualization.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2" y="325382"/>
            <a:ext cx="7024744" cy="70228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Results - Network Analysis</a:t>
            </a:r>
            <a:endParaRPr lang="en-US" sz="32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13510"/>
      </p:ext>
    </p:extLst>
  </p:cSld>
  <p:clrMapOvr>
    <a:masterClrMapping/>
  </p:clrMapOvr>
  <p:transition advTm="3803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2" y="1062680"/>
            <a:ext cx="8649729" cy="579531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557" y="494270"/>
            <a:ext cx="8402594" cy="568411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Results – Network Analysis</a:t>
            </a:r>
            <a:endParaRPr lang="en-US" sz="32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32046"/>
      </p:ext>
    </p:extLst>
  </p:cSld>
  <p:clrMapOvr>
    <a:masterClrMapping/>
  </p:clrMapOvr>
  <p:transition advTm="1569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552" y="1606379"/>
            <a:ext cx="8007178" cy="467085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Major organizations, internal organizations, media, concerts, public figures are most important to Reverbnation.</a:t>
            </a:r>
          </a:p>
          <a:p>
            <a:pPr marL="68580" indent="0">
              <a:buNone/>
            </a:pPr>
            <a:endParaRPr lang="en-US" dirty="0" smtClean="0"/>
          </a:p>
          <a:p>
            <a:r>
              <a:rPr lang="en-US" dirty="0" smtClean="0"/>
              <a:t>There are two major nodes in this  visualization:</a:t>
            </a:r>
          </a:p>
          <a:p>
            <a:pPr marL="68580" indent="0">
              <a:buNone/>
            </a:pPr>
            <a:r>
              <a:rPr lang="en-US" dirty="0" smtClean="0"/>
              <a:t>    ReverbNation and IDYLL Connect, both internal                                 </a:t>
            </a:r>
          </a:p>
          <a:p>
            <a:endParaRPr lang="en-US" dirty="0"/>
          </a:p>
          <a:p>
            <a:r>
              <a:rPr lang="en-US" dirty="0" smtClean="0"/>
              <a:t>These two show in the top entities </a:t>
            </a:r>
            <a:r>
              <a:rPr lang="en-US" dirty="0"/>
              <a:t>with the highest betweenness </a:t>
            </a:r>
            <a:r>
              <a:rPr lang="en-US" dirty="0" smtClean="0"/>
              <a:t>centrality along with the Wakarusa </a:t>
            </a:r>
            <a:r>
              <a:rPr lang="en-US" dirty="0"/>
              <a:t>(music fest</a:t>
            </a:r>
            <a:r>
              <a:rPr lang="en-US" dirty="0" smtClean="0"/>
              <a:t>). They also the highest weighted degree.</a:t>
            </a:r>
          </a:p>
          <a:p>
            <a:endParaRPr lang="en-US" dirty="0"/>
          </a:p>
          <a:p>
            <a:r>
              <a:rPr lang="en-US" dirty="0" smtClean="0"/>
              <a:t>The number of communities after running the modularity statistic is 13.</a:t>
            </a:r>
            <a:endParaRPr lang="en-US" dirty="0"/>
          </a:p>
          <a:p>
            <a:pPr marL="6858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016" y="448950"/>
            <a:ext cx="7024742" cy="5787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 – Network Analysis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62799"/>
      </p:ext>
    </p:extLst>
  </p:cSld>
  <p:clrMapOvr>
    <a:masterClrMapping/>
  </p:clrMapOvr>
  <p:transition advTm="3950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06378"/>
            <a:ext cx="6777317" cy="4226251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Extracted tweets from Twitter using Tweepy.  </a:t>
            </a:r>
          </a:p>
          <a:p>
            <a:endParaRPr lang="en-US" dirty="0"/>
          </a:p>
          <a:p>
            <a:r>
              <a:rPr lang="en-US" dirty="0" smtClean="0"/>
              <a:t>Criteria was digital music topics in general to see which of the five digital music publishing and distribution sites were tweeted about.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2" y="448950"/>
            <a:ext cx="7024742" cy="5787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Methods and Results - Twitter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24971"/>
      </p:ext>
    </p:extLst>
  </p:cSld>
  <p:clrMapOvr>
    <a:masterClrMapping/>
  </p:clrMapOvr>
  <p:transition advTm="1865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Tweets containing the </a:t>
            </a:r>
            <a:r>
              <a:rPr lang="en-US" dirty="0"/>
              <a:t>hashtag #</a:t>
            </a:r>
            <a:r>
              <a:rPr lang="en-US" dirty="0" smtClean="0"/>
              <a:t>Soundcloud appears be about hip </a:t>
            </a:r>
            <a:r>
              <a:rPr lang="en-US" dirty="0"/>
              <a:t>hop beats, </a:t>
            </a:r>
            <a:r>
              <a:rPr lang="en-US" dirty="0" smtClean="0"/>
              <a:t>DJ's</a:t>
            </a:r>
            <a:r>
              <a:rPr lang="en-US" dirty="0"/>
              <a:t>, Indie type groups, rock, </a:t>
            </a:r>
            <a:r>
              <a:rPr lang="en-US" dirty="0" smtClean="0"/>
              <a:t>and radio -  Total 18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Soundcloud had the largest occurrence.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6487" y="325382"/>
            <a:ext cx="7024742" cy="910294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Methods and Results - Twitter</a:t>
            </a:r>
            <a:endParaRPr lang="en-US" sz="32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09086"/>
      </p:ext>
    </p:extLst>
  </p:cSld>
  <p:clrMapOvr>
    <a:masterClrMapping/>
  </p:clrMapOvr>
  <p:transition advTm="21432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Hashtags for TuneCore and Bandcamp were not found.</a:t>
            </a:r>
          </a:p>
          <a:p>
            <a:pPr marL="68580" indent="0">
              <a:buNone/>
            </a:pPr>
            <a:endParaRPr lang="en-US" dirty="0" smtClean="0"/>
          </a:p>
          <a:p>
            <a:r>
              <a:rPr lang="en-US" dirty="0" smtClean="0"/>
              <a:t>Hashtags Indie and </a:t>
            </a:r>
            <a:r>
              <a:rPr lang="en-US" dirty="0" err="1" smtClean="0"/>
              <a:t>IndieMusic</a:t>
            </a:r>
            <a:r>
              <a:rPr lang="en-US" dirty="0" smtClean="0"/>
              <a:t> totaled 127 rows. </a:t>
            </a:r>
          </a:p>
          <a:p>
            <a:endParaRPr lang="en-US" dirty="0"/>
          </a:p>
          <a:p>
            <a:r>
              <a:rPr lang="en-US" dirty="0" smtClean="0"/>
              <a:t>This indicates that Indie bands utilize these sites, especially Soundcloud.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Twitter - other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70981"/>
      </p:ext>
    </p:extLst>
  </p:cSld>
  <p:clrMapOvr>
    <a:masterClrMapping/>
  </p:clrMapOvr>
  <p:transition advTm="16273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altLang="en-US" dirty="0"/>
              <a:t>Playlists are becoming a more popular product.</a:t>
            </a:r>
          </a:p>
          <a:p>
            <a:pPr marL="68580" indent="0" eaLnBrk="1" hangingPunct="1">
              <a:buNone/>
            </a:pPr>
            <a:endParaRPr lang="en-US" altLang="en-US" dirty="0" smtClean="0"/>
          </a:p>
          <a:p>
            <a:pPr marL="68580" indent="0" eaLnBrk="1" hangingPunct="1">
              <a:buNone/>
            </a:pPr>
            <a:r>
              <a:rPr lang="en-US" altLang="en-US" dirty="0" smtClean="0"/>
              <a:t>One of the more popular genres is hip hop.  A recording studio can produce ‘Beats’ and sell them online.</a:t>
            </a:r>
          </a:p>
          <a:p>
            <a:pPr marL="68580" indent="0" eaLnBrk="1" hangingPunct="1">
              <a:buNone/>
            </a:pPr>
            <a:endParaRPr lang="en-US" altLang="en-US" dirty="0"/>
          </a:p>
          <a:p>
            <a:pPr marL="68580" indent="0" eaLnBrk="1" hangingPunct="1">
              <a:buNone/>
            </a:pPr>
            <a:r>
              <a:rPr lang="en-US" altLang="en-US" dirty="0" smtClean="0"/>
              <a:t>Indie music, basically alternative rock is mentioned more than any other genre</a:t>
            </a:r>
            <a:r>
              <a:rPr lang="en-US" altLang="en-US" dirty="0" smtClean="0"/>
              <a:t>. </a:t>
            </a:r>
            <a:endParaRPr lang="en-US" altLang="en-US" dirty="0" smtClean="0"/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Findings </a:t>
            </a:r>
            <a:r>
              <a:rPr lang="en-US" altLang="en-US" dirty="0" smtClean="0"/>
              <a:t>/ Results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9415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716692" y="1359825"/>
            <a:ext cx="7850659" cy="4645559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altLang="en-US" dirty="0" smtClean="0"/>
              <a:t>The music business has changed dramatically in the last </a:t>
            </a:r>
            <a:r>
              <a:rPr lang="en-US" altLang="en-US" dirty="0" smtClean="0"/>
              <a:t>25 years </a:t>
            </a:r>
            <a:r>
              <a:rPr lang="en-US" altLang="en-US" dirty="0" smtClean="0"/>
              <a:t>due to technology</a:t>
            </a:r>
            <a:r>
              <a:rPr lang="en-US" altLang="en-US" dirty="0" smtClean="0"/>
              <a:t>.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The access to music and media has changed the way musicians and recording studios generate an income</a:t>
            </a:r>
            <a:r>
              <a:rPr lang="en-US" altLang="en-US" dirty="0" smtClean="0"/>
              <a:t>.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 smtClean="0"/>
              <a:t>The internet, cell phones and social media have impacted this industry.</a:t>
            </a:r>
          </a:p>
          <a:p>
            <a:pPr marL="68580" indent="0" eaLnBrk="1" hangingPunct="1">
              <a:buNone/>
            </a:pPr>
            <a:endParaRPr lang="en-US" altLang="en-US" dirty="0" smtClean="0"/>
          </a:p>
          <a:p>
            <a:pPr eaLnBrk="1" hangingPunct="1"/>
            <a:r>
              <a:rPr lang="en-US" altLang="en-US" dirty="0" smtClean="0"/>
              <a:t>This study provides analytics regarding digital </a:t>
            </a:r>
            <a:r>
              <a:rPr lang="en-US" altLang="en-US" dirty="0" smtClean="0"/>
              <a:t>music distribution and publishing companies </a:t>
            </a:r>
            <a:r>
              <a:rPr lang="en-US" altLang="en-US" dirty="0" smtClean="0"/>
              <a:t>as a revenue channel for musicians and recording studios.</a:t>
            </a:r>
            <a:endParaRPr lang="en-US" altLang="en-US" dirty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043490" y="448950"/>
            <a:ext cx="7024744" cy="578714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smtClean="0"/>
              <a:t>Business </a:t>
            </a:r>
            <a:r>
              <a:rPr lang="en-US" altLang="en-US" dirty="0" smtClean="0"/>
              <a:t>Problem</a:t>
            </a:r>
            <a:endParaRPr lang="en-US" alt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7756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043490" y="1853514"/>
            <a:ext cx="6777319" cy="3979115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Based on the findings, the most popular and effective type of distribution is with a company that provides the most services for the musician</a:t>
            </a:r>
            <a:r>
              <a:rPr lang="en-US" altLang="en-US" dirty="0" smtClean="0"/>
              <a:t>.</a:t>
            </a:r>
          </a:p>
          <a:p>
            <a:pPr marL="68580" indent="0">
              <a:buNone/>
            </a:pPr>
            <a:endParaRPr lang="en-US" altLang="en-US" dirty="0" smtClean="0"/>
          </a:p>
          <a:p>
            <a:r>
              <a:rPr lang="en-US" altLang="en-US" dirty="0" smtClean="0"/>
              <a:t>Depending on the goals and experience of the musician, one distribution site may be more suited than another one. </a:t>
            </a:r>
          </a:p>
          <a:p>
            <a:pPr marL="68580" indent="0">
              <a:buNone/>
            </a:pPr>
            <a:endParaRPr lang="en-US" altLang="en-US" dirty="0"/>
          </a:p>
          <a:p>
            <a:r>
              <a:rPr lang="en-US" altLang="en-US" dirty="0"/>
              <a:t>The use of social media, such as Facebook and Twitter is essential in marketing music and video</a:t>
            </a:r>
            <a:r>
              <a:rPr lang="en-US" altLang="en-US" dirty="0" smtClean="0"/>
              <a:t>.</a:t>
            </a:r>
          </a:p>
          <a:p>
            <a:pPr marL="68580" indent="0" eaLnBrk="1" hangingPunct="1">
              <a:buNone/>
            </a:pPr>
            <a:endParaRPr lang="en-US" altLang="en-US" dirty="0" smtClean="0"/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043490" y="523090"/>
            <a:ext cx="7024744" cy="504574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smtClean="0"/>
              <a:t>  Conclusion</a:t>
            </a:r>
            <a:endParaRPr lang="en-US" alt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500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</a:t>
            </a:r>
            <a:r>
              <a:rPr lang="en-US" dirty="0"/>
              <a:t>do we focus effort in the digital music market</a:t>
            </a:r>
            <a:r>
              <a:rPr lang="en-US" dirty="0" smtClean="0"/>
              <a:t>? </a:t>
            </a:r>
          </a:p>
          <a:p>
            <a:endParaRPr lang="en-US" dirty="0"/>
          </a:p>
          <a:p>
            <a:r>
              <a:rPr lang="en-US" dirty="0" smtClean="0"/>
              <a:t>What </a:t>
            </a:r>
            <a:r>
              <a:rPr lang="en-US" dirty="0"/>
              <a:t>should the recording studio be focusing on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What </a:t>
            </a:r>
            <a:r>
              <a:rPr lang="en-US" dirty="0"/>
              <a:t>are the trends for marketing music online?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Questions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24357"/>
      </p:ext>
    </p:extLst>
  </p:cSld>
  <p:clrMapOvr>
    <a:masterClrMapping/>
  </p:clrMapOvr>
  <p:transition advTm="1520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/>
            <a:r>
              <a:rPr lang="en-US" altLang="en-US" dirty="0" smtClean="0"/>
              <a:t>The approach was to perform analytics on Twitter tweets and Facebook comments and statuses.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Facebook statuses and comments were collected from fan pages of 5 known digital music distributors and publishers using Python. 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 smtClean="0"/>
              <a:t>The separate status extracts were combined into one file and the separate comment extracts were combined into their own file as well.  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/>
              <a:t>T</a:t>
            </a:r>
            <a:r>
              <a:rPr lang="en-US" altLang="en-US" dirty="0" smtClean="0"/>
              <a:t>weets from Twitter were collected based on criteria related to music publishing and music distribution. 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/>
              <a:t>Approach</a:t>
            </a:r>
            <a:endParaRPr lang="en-US" alt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008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Digital Sites Researched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Reverbnation </a:t>
            </a:r>
            <a:endParaRPr lang="en-US" dirty="0"/>
          </a:p>
          <a:p>
            <a:r>
              <a:rPr lang="en-US" dirty="0"/>
              <a:t>Bandcamp  </a:t>
            </a:r>
          </a:p>
          <a:p>
            <a:r>
              <a:rPr lang="en-US" dirty="0"/>
              <a:t>TuneCore</a:t>
            </a:r>
          </a:p>
          <a:p>
            <a:r>
              <a:rPr lang="en-US" dirty="0"/>
              <a:t>CD Baby</a:t>
            </a:r>
          </a:p>
          <a:p>
            <a:r>
              <a:rPr lang="en-US" dirty="0"/>
              <a:t>SoundCloud 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 marL="109728" indent="0">
              <a:buNone/>
            </a:pPr>
            <a:r>
              <a:rPr lang="en-US" dirty="0"/>
              <a:t>Each one has variations in services offered, but in general, each has ‘stores’ that the artist(s) can place music or videos for sale and download by the public.</a:t>
            </a:r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r>
              <a:rPr lang="en-US" dirty="0" smtClean="0"/>
              <a:t>Artists </a:t>
            </a:r>
            <a:r>
              <a:rPr lang="en-US" dirty="0"/>
              <a:t>sign contracts for the right of these sites to distribute and publish their products.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Sites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3150"/>
      </p:ext>
    </p:extLst>
  </p:cSld>
  <p:clrMapOvr>
    <a:masterClrMapping/>
  </p:clrMapOvr>
  <p:transition advTm="27888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Gensim for Topic Modeling for Facebook statuses for all sites.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546" y="271848"/>
            <a:ext cx="7252688" cy="691979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Methods / Results Facebook Statuses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446638"/>
            <a:ext cx="7203988" cy="359118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86460"/>
      </p:ext>
    </p:extLst>
  </p:cSld>
  <p:clrMapOvr>
    <a:masterClrMapping/>
  </p:clrMapOvr>
  <p:transition advTm="16193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Used 13 for the number of topics. </a:t>
            </a:r>
          </a:p>
          <a:p>
            <a:endParaRPr lang="en-US" dirty="0"/>
          </a:p>
          <a:p>
            <a:r>
              <a:rPr lang="en-US" dirty="0" smtClean="0"/>
              <a:t>Used </a:t>
            </a:r>
            <a:r>
              <a:rPr lang="en-US" dirty="0" err="1" smtClean="0"/>
              <a:t>pyLDAvis</a:t>
            </a:r>
            <a:r>
              <a:rPr lang="en-US" dirty="0" smtClean="0"/>
              <a:t> to </a:t>
            </a:r>
            <a:r>
              <a:rPr lang="en-US" dirty="0"/>
              <a:t>generate </a:t>
            </a:r>
            <a:r>
              <a:rPr lang="en-US" dirty="0" smtClean="0"/>
              <a:t>a </a:t>
            </a:r>
            <a:r>
              <a:rPr lang="en-US" dirty="0" err="1" smtClean="0"/>
              <a:t>Intertopic</a:t>
            </a:r>
            <a:r>
              <a:rPr lang="en-US" dirty="0" smtClean="0"/>
              <a:t> </a:t>
            </a:r>
            <a:r>
              <a:rPr lang="en-US" dirty="0"/>
              <a:t>Distance </a:t>
            </a:r>
            <a:r>
              <a:rPr lang="en-US" dirty="0" smtClean="0"/>
              <a:t>Map.</a:t>
            </a:r>
          </a:p>
          <a:p>
            <a:endParaRPr lang="en-US" dirty="0" smtClean="0"/>
          </a:p>
          <a:p>
            <a:r>
              <a:rPr lang="en-US" dirty="0"/>
              <a:t>Top topics appear to be related to playlists, sharing video albums, downloads, free downloads, touring and music </a:t>
            </a:r>
            <a:r>
              <a:rPr lang="en-US" dirty="0" smtClean="0"/>
              <a:t>festivals. 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Methods/Results – Topic Modeling Statuses</a:t>
            </a:r>
            <a:endParaRPr lang="en-US" sz="32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63539"/>
      </p:ext>
    </p:extLst>
  </p:cSld>
  <p:clrMapOvr>
    <a:masterClrMapping/>
  </p:clrMapOvr>
  <p:transition advTm="24915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027664"/>
            <a:ext cx="6777317" cy="510128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Analyzed Fan </a:t>
            </a:r>
            <a:r>
              <a:rPr lang="en-US" dirty="0"/>
              <a:t>Metrics for the two older sites CD Baby and TuneCore.</a:t>
            </a:r>
          </a:p>
          <a:p>
            <a:endParaRPr lang="en-US" dirty="0"/>
          </a:p>
          <a:p>
            <a:r>
              <a:rPr lang="en-US" dirty="0"/>
              <a:t>Total Fans = 234332  for TuneCore</a:t>
            </a:r>
          </a:p>
          <a:p>
            <a:r>
              <a:rPr lang="en-US" dirty="0"/>
              <a:t>Total Fans = 161820  for CD </a:t>
            </a:r>
            <a:r>
              <a:rPr lang="en-US" dirty="0" smtClean="0"/>
              <a:t>Baby</a:t>
            </a:r>
          </a:p>
          <a:p>
            <a:endParaRPr lang="en-US" dirty="0"/>
          </a:p>
          <a:p>
            <a:r>
              <a:rPr lang="en-US" dirty="0"/>
              <a:t>Even though TuneCore has more </a:t>
            </a:r>
            <a:r>
              <a:rPr lang="en-US" dirty="0" smtClean="0"/>
              <a:t>fans, comparison </a:t>
            </a:r>
            <a:r>
              <a:rPr lang="en-US" dirty="0"/>
              <a:t>shows that </a:t>
            </a:r>
            <a:r>
              <a:rPr lang="en-US" dirty="0" smtClean="0"/>
              <a:t>CD Baby </a:t>
            </a:r>
            <a:r>
              <a:rPr lang="en-US" dirty="0"/>
              <a:t>is </a:t>
            </a:r>
            <a:r>
              <a:rPr lang="en-US" dirty="0" smtClean="0"/>
              <a:t> actually more </a:t>
            </a:r>
            <a:r>
              <a:rPr lang="en-US" dirty="0"/>
              <a:t>popular than </a:t>
            </a:r>
            <a:r>
              <a:rPr lang="en-US" dirty="0" smtClean="0"/>
              <a:t>TuneCore. </a:t>
            </a:r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Commitment </a:t>
            </a:r>
            <a:r>
              <a:rPr lang="en-US" dirty="0"/>
              <a:t>is low for both, indicating an artist is likely to switch distributors.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2" y="325382"/>
            <a:ext cx="7024744" cy="70228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Methods/Results</a:t>
            </a:r>
            <a:r>
              <a:rPr lang="en-US" dirty="0" smtClean="0"/>
              <a:t> Fan Metrics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07463"/>
      </p:ext>
    </p:extLst>
  </p:cSld>
  <p:clrMapOvr>
    <a:masterClrMapping/>
  </p:clrMapOvr>
  <p:transition advTm="9742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6166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smtClean="0"/>
              <a:t>Comparison</a:t>
            </a:r>
            <a:r>
              <a:rPr lang="en-US" sz="3200" dirty="0" smtClean="0"/>
              <a:t> </a:t>
            </a:r>
            <a:r>
              <a:rPr lang="en-US" sz="2400" dirty="0" smtClean="0"/>
              <a:t>of Fan Metrics</a:t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TuneCore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pPr algn="ctr"/>
            <a:r>
              <a:rPr lang="en-US" dirty="0" smtClean="0"/>
              <a:t>CD Baby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889686"/>
            <a:ext cx="4040188" cy="4520514"/>
          </a:xfrm>
        </p:spPr>
        <p:txBody>
          <a:bodyPr>
            <a:noAutofit/>
          </a:bodyPr>
          <a:lstStyle/>
          <a:p>
            <a:pPr marL="109728" indent="0">
              <a:buNone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Total Fans = 234332 </a:t>
            </a:r>
            <a:endParaRPr lang="en-US" sz="1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" indent="0">
              <a:buNone/>
            </a:pP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Popularity </a:t>
            </a:r>
          </a:p>
          <a:p>
            <a:pPr marL="109728" indent="0">
              <a:buNone/>
            </a:pP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P1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= Number of posts with likes / total posts = 0.93 </a:t>
            </a:r>
            <a:endParaRPr lang="en-US" sz="1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" indent="0">
              <a:buNone/>
            </a:pP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P2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= Total likes / total number of posts = 28.63 </a:t>
            </a:r>
            <a:endParaRPr lang="en-US" sz="1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" indent="0">
              <a:buNone/>
            </a:pP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P3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= (P2/number of fans) * 1000 = 0.12 </a:t>
            </a:r>
            <a:endParaRPr lang="en-US" sz="1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" indent="0">
              <a:buNone/>
            </a:pP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Commitment </a:t>
            </a:r>
          </a:p>
          <a:p>
            <a:pPr marL="109728" indent="0">
              <a:buNone/>
            </a:pP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C1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= Number of posts with comments / total posts = 0.58 </a:t>
            </a:r>
            <a:endParaRPr lang="en-US" sz="1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" indent="0">
              <a:buNone/>
            </a:pP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C2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= Total comments / total posts = 3.04 </a:t>
            </a:r>
            <a:endParaRPr lang="en-US" sz="1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" indent="0">
              <a:buNone/>
            </a:pP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C3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= (C2/number of fans) * 1000 = 0.01 </a:t>
            </a:r>
            <a:endParaRPr lang="en-US" sz="1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" indent="0">
              <a:buNone/>
            </a:pPr>
            <a:r>
              <a:rPr lang="en-US" sz="15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Virality</a:t>
            </a: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09728" indent="0">
              <a:buNone/>
            </a:pP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V1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= Number of posts with shares / total posts = 0.50 </a:t>
            </a:r>
            <a:endParaRPr lang="en-US" sz="1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" indent="0">
              <a:buNone/>
            </a:pP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V2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= Total shares / total posts = 4.91 </a:t>
            </a:r>
            <a:endParaRPr lang="en-US" sz="1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" indent="0">
              <a:buNone/>
            </a:pP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V3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= (V2/number of fans) * 1000 = 0.02 </a:t>
            </a: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7388" y="889685"/>
            <a:ext cx="4189411" cy="4520515"/>
          </a:xfrm>
        </p:spPr>
        <p:txBody>
          <a:bodyPr anchor="ctr">
            <a:noAutofit/>
          </a:bodyPr>
          <a:lstStyle/>
          <a:p>
            <a:pPr marL="109728" indent="0">
              <a:buNone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Total Fans = 161820 </a:t>
            </a:r>
            <a:endParaRPr lang="en-US" sz="1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" indent="0">
              <a:buNone/>
            </a:pP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Popularity </a:t>
            </a:r>
          </a:p>
          <a:p>
            <a:pPr marL="109728" indent="0">
              <a:buNone/>
            </a:pP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P1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= Number of posts with likes / total posts = 0.99 </a:t>
            </a:r>
            <a:endParaRPr lang="en-US" sz="1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" indent="0">
              <a:buNone/>
            </a:pP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P2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= Total likes / total number of posts = 34.05 </a:t>
            </a:r>
            <a:endParaRPr lang="en-US" sz="1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" indent="0">
              <a:buNone/>
            </a:pP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P3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= (P2/number of fans) * 1000 = 0.21 </a:t>
            </a:r>
            <a:endParaRPr lang="en-US" sz="1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" indent="0">
              <a:buNone/>
            </a:pPr>
            <a:endParaRPr lang="en-US" sz="1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" indent="0">
              <a:buNone/>
            </a:pP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Commitment </a:t>
            </a:r>
          </a:p>
          <a:p>
            <a:pPr marL="109728" indent="0">
              <a:buNone/>
            </a:pP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C1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= Number of posts with comments / total posts = 0.79 </a:t>
            </a:r>
            <a:endParaRPr lang="en-US" sz="1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" indent="0">
              <a:buNone/>
            </a:pP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C2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= Total comments / total posts = 6.72 </a:t>
            </a:r>
            <a:endParaRPr lang="en-US" sz="1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" indent="0">
              <a:buNone/>
            </a:pP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C3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= (C2/number of fans) * 1000 = 0.04 </a:t>
            </a:r>
            <a:endParaRPr lang="en-US" sz="1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" indent="0">
              <a:buNone/>
            </a:pPr>
            <a:endParaRPr lang="en-US" sz="1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" indent="0">
              <a:buNone/>
            </a:pPr>
            <a:r>
              <a:rPr lang="en-US" sz="15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Virality</a:t>
            </a: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09728" indent="0">
              <a:buNone/>
            </a:pP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V1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= Number of posts with shares / total posts = 0.64 </a:t>
            </a:r>
            <a:endParaRPr lang="en-US" sz="1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" indent="0">
              <a:buNone/>
            </a:pP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V2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= Total shares / total posts = 10.83 </a:t>
            </a:r>
            <a:endParaRPr lang="en-US" sz="15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" indent="0">
              <a:buNone/>
            </a:pPr>
            <a:r>
              <a:rPr lang="en-US" sz="1500" dirty="0" smtClean="0">
                <a:latin typeface="Calibri" panose="020F0502020204030204" pitchFamily="34" charset="0"/>
                <a:cs typeface="Calibri" panose="020F0502020204030204" pitchFamily="34" charset="0"/>
              </a:rPr>
              <a:t>V3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= (V2/number of fans) * 1000 = 0.07 </a:t>
            </a:r>
          </a:p>
          <a:p>
            <a:endParaRPr lang="en-US" sz="1400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38168"/>
      </p:ext>
    </p:extLst>
  </p:cSld>
  <p:clrMapOvr>
    <a:masterClrMapping/>
  </p:clrMapOvr>
  <p:transition advTm="3848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2627</TotalTime>
  <Words>1023</Words>
  <Application>Microsoft Office PowerPoint</Application>
  <PresentationFormat>On-screen Show (4:3)</PresentationFormat>
  <Paragraphs>139</Paragraphs>
  <Slides>20</Slides>
  <Notes>0</Notes>
  <HiddenSlides>0</HiddenSlides>
  <MMClips>20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Concourse</vt:lpstr>
      <vt:lpstr>PowerPoint Presentation</vt:lpstr>
      <vt:lpstr>Business Problem</vt:lpstr>
      <vt:lpstr>Business Questions</vt:lpstr>
      <vt:lpstr>Approach</vt:lpstr>
      <vt:lpstr>Digital Sites Researched</vt:lpstr>
      <vt:lpstr>Methods / Results Facebook Statuses</vt:lpstr>
      <vt:lpstr>Methods/Results – Topic Modeling Statuses</vt:lpstr>
      <vt:lpstr>Methods/Results Fan Metrics</vt:lpstr>
      <vt:lpstr>Comparison of Fan Metrics </vt:lpstr>
      <vt:lpstr>Methods and Results</vt:lpstr>
      <vt:lpstr>Methods and Results- bigrams</vt:lpstr>
      <vt:lpstr>Methods and Results (continued)</vt:lpstr>
      <vt:lpstr>Results - Network Analysis</vt:lpstr>
      <vt:lpstr>Results – Network Analysis</vt:lpstr>
      <vt:lpstr>Results – Network Analysis</vt:lpstr>
      <vt:lpstr>Methods and Results - Twitter</vt:lpstr>
      <vt:lpstr>Methods and Results - Twitter</vt:lpstr>
      <vt:lpstr>Results Twitter - other</vt:lpstr>
      <vt:lpstr>Findings / Results</vt:lpstr>
      <vt:lpstr>  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White Robert</dc:creator>
  <cp:lastModifiedBy>DOUGLAS RODRIGUEZ</cp:lastModifiedBy>
  <cp:revision>79</cp:revision>
  <dcterms:created xsi:type="dcterms:W3CDTF">2016-03-18T14:58:47Z</dcterms:created>
  <dcterms:modified xsi:type="dcterms:W3CDTF">2018-05-11T07:32:45Z</dcterms:modified>
</cp:coreProperties>
</file>